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gif" ContentType="image/gif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60"/>
  </p:notesMasterIdLst>
  <p:sldIdLst>
    <p:sldId id="256" r:id="rId2"/>
    <p:sldId id="265" r:id="rId3"/>
    <p:sldId id="266" r:id="rId4"/>
    <p:sldId id="270" r:id="rId5"/>
    <p:sldId id="277" r:id="rId6"/>
    <p:sldId id="282" r:id="rId7"/>
    <p:sldId id="284" r:id="rId8"/>
    <p:sldId id="279" r:id="rId9"/>
    <p:sldId id="293" r:id="rId10"/>
    <p:sldId id="296" r:id="rId11"/>
    <p:sldId id="294" r:id="rId12"/>
    <p:sldId id="276" r:id="rId13"/>
    <p:sldId id="280" r:id="rId14"/>
    <p:sldId id="298" r:id="rId15"/>
    <p:sldId id="300" r:id="rId16"/>
    <p:sldId id="308" r:id="rId17"/>
    <p:sldId id="301" r:id="rId18"/>
    <p:sldId id="303" r:id="rId19"/>
    <p:sldId id="302" r:id="rId20"/>
    <p:sldId id="305" r:id="rId21"/>
    <p:sldId id="306" r:id="rId22"/>
    <p:sldId id="307" r:id="rId23"/>
    <p:sldId id="289" r:id="rId24"/>
    <p:sldId id="309" r:id="rId25"/>
    <p:sldId id="311" r:id="rId26"/>
    <p:sldId id="312" r:id="rId27"/>
    <p:sldId id="310" r:id="rId28"/>
    <p:sldId id="319" r:id="rId29"/>
    <p:sldId id="285" r:id="rId30"/>
    <p:sldId id="286" r:id="rId31"/>
    <p:sldId id="318" r:id="rId32"/>
    <p:sldId id="338" r:id="rId33"/>
    <p:sldId id="324" r:id="rId34"/>
    <p:sldId id="354" r:id="rId35"/>
    <p:sldId id="339" r:id="rId36"/>
    <p:sldId id="327" r:id="rId37"/>
    <p:sldId id="326" r:id="rId38"/>
    <p:sldId id="325" r:id="rId39"/>
    <p:sldId id="336" r:id="rId40"/>
    <p:sldId id="352" r:id="rId41"/>
    <p:sldId id="345" r:id="rId42"/>
    <p:sldId id="328" r:id="rId43"/>
    <p:sldId id="329" r:id="rId44"/>
    <p:sldId id="334" r:id="rId45"/>
    <p:sldId id="335" r:id="rId46"/>
    <p:sldId id="340" r:id="rId47"/>
    <p:sldId id="341" r:id="rId48"/>
    <p:sldId id="342" r:id="rId49"/>
    <p:sldId id="333" r:id="rId50"/>
    <p:sldId id="343" r:id="rId51"/>
    <p:sldId id="344" r:id="rId52"/>
    <p:sldId id="347" r:id="rId53"/>
    <p:sldId id="348" r:id="rId54"/>
    <p:sldId id="349" r:id="rId55"/>
    <p:sldId id="350" r:id="rId56"/>
    <p:sldId id="351" r:id="rId57"/>
    <p:sldId id="353" r:id="rId58"/>
    <p:sldId id="34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5" autoAdjust="0"/>
    <p:restoredTop sz="89196" autoAdjust="0"/>
  </p:normalViewPr>
  <p:slideViewPr>
    <p:cSldViewPr snapToGrid="0" snapToObjects="1">
      <p:cViewPr varScale="1">
        <p:scale>
          <a:sx n="202" d="100"/>
          <a:sy n="202" d="100"/>
        </p:scale>
        <p:origin x="25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6FAF0-B579-1441-84EE-49F1E5771FD3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36D07-6CD7-3B45-BD91-338575D5B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Ping = ICMP</a:t>
            </a:r>
          </a:p>
          <a:p>
            <a:r>
              <a:rPr lang="en-US" dirty="0" smtClean="0"/>
              <a:t>TCP </a:t>
            </a:r>
            <a:r>
              <a:rPr lang="en-US" dirty="0" err="1" smtClean="0"/>
              <a:t>vs</a:t>
            </a:r>
            <a:r>
              <a:rPr lang="en-US" dirty="0" smtClean="0"/>
              <a:t> UDP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numbers range from 0 to 65536, but the first 1024 are reserved for privileged services. The other ports could be used by any application.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36D07-6CD7-3B45-BD91-338575D5B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444"/>
            <a:ext cx="7772400" cy="1470025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87000"/>
            <a:ext cx="6400800" cy="1752600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9776-BDA2-C94F-BF2E-D95E847F816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9A50-EE84-994F-913C-4829AFF3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3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389169/best-practices-for-api-versioning" TargetMode="External"/><Relationship Id="rId3" Type="http://schemas.openxmlformats.org/officeDocument/2006/relationships/hyperlink" Target="https://stripe.com/docs/upgrade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MWI/BPWG/techs/CachingWithETag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92490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dirty="0" smtClean="0"/>
              <a:t>Web Fundamentals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648265"/>
            <a:ext cx="6400800" cy="1752600"/>
          </a:xfrm>
        </p:spPr>
        <p:txBody>
          <a:bodyPr/>
          <a:lstStyle/>
          <a:p>
            <a:r>
              <a:rPr lang="en-US" dirty="0" smtClean="0"/>
              <a:t>HTTP - REST</a:t>
            </a:r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5253552" y="5966203"/>
            <a:ext cx="3858429" cy="902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/>
              <a:t>Euricom </a:t>
            </a:r>
            <a:br>
              <a:rPr lang="en-US" sz="2400" dirty="0" smtClean="0"/>
            </a:br>
            <a:r>
              <a:rPr lang="en-US" sz="2400" dirty="0" smtClean="0"/>
              <a:t>Front-End Boot Camp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7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URL</a:t>
            </a:r>
            <a:endParaRPr lang="en-US" sz="7200" dirty="0"/>
          </a:p>
        </p:txBody>
      </p:sp>
      <p:pic>
        <p:nvPicPr>
          <p:cNvPr id="8" name="Picture 7" descr="complex_url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66038"/>
            <a:ext cx="8420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URL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URLs are encoded according RFC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All other characters are escaped with the formula:</a:t>
            </a:r>
          </a:p>
          <a:p>
            <a:pPr lvl="1">
              <a:lnSpc>
                <a:spcPct val="100000"/>
              </a:lnSpc>
              <a:spcBef>
                <a:spcPts val="5400"/>
              </a:spcBef>
            </a:pPr>
            <a:r>
              <a:rPr lang="en-US" sz="2800" dirty="0"/>
              <a:t>Example: space has decimal code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32</a:t>
            </a:r>
            <a:r>
              <a:rPr lang="en-US" sz="2800" dirty="0"/>
              <a:t>, in hex –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dirty="0"/>
              <a:t>, so space in URL becomes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%20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Space can also be encoded as "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dirty="0"/>
              <a:t>"</a:t>
            </a:r>
            <a:endParaRPr lang="bg-BG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0413" y="2172188"/>
            <a:ext cx="7924798" cy="884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529" y="4386641"/>
            <a:ext cx="7921682" cy="357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22700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HTTP protocol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Hypertext Transfer </a:t>
            </a:r>
            <a:r>
              <a:rPr lang="en-US" dirty="0"/>
              <a:t>Protocol. </a:t>
            </a:r>
          </a:p>
          <a:p>
            <a:r>
              <a:rPr lang="en-US" dirty="0"/>
              <a:t>HTTP provides a set of rules and standards that govern how information is transmitted on the World Wide Web. </a:t>
            </a:r>
            <a:endParaRPr lang="en-US" dirty="0" smtClean="0"/>
          </a:p>
          <a:p>
            <a:r>
              <a:rPr lang="en-US" dirty="0"/>
              <a:t>The HTTP protocol is fundamental for WWW</a:t>
            </a:r>
          </a:p>
          <a:p>
            <a:endParaRPr lang="en-US" dirty="0"/>
          </a:p>
          <a:p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804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HTTP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HTTP 1.0 </a:t>
            </a:r>
            <a:r>
              <a:rPr lang="en-US" sz="3600" dirty="0">
                <a:solidFill>
                  <a:schemeClr val="accent1"/>
                </a:solidFill>
              </a:rPr>
              <a:t>/</a:t>
            </a:r>
            <a:r>
              <a:rPr lang="en-US" sz="3600" dirty="0"/>
              <a:t> 1.1 </a:t>
            </a:r>
            <a:endParaRPr lang="en-US" sz="3600" dirty="0" smtClean="0"/>
          </a:p>
          <a:p>
            <a:r>
              <a:rPr lang="en-US" sz="3600" dirty="0" smtClean="0"/>
              <a:t>HTTPS </a:t>
            </a:r>
            <a:r>
              <a:rPr lang="en-US" sz="3600" dirty="0"/>
              <a:t>(S for Secure)</a:t>
            </a:r>
          </a:p>
          <a:p>
            <a:r>
              <a:rPr lang="en-US" sz="3600" dirty="0" smtClean="0"/>
              <a:t>They </a:t>
            </a:r>
            <a:r>
              <a:rPr lang="en-US" sz="3600" dirty="0"/>
              <a:t>say HTTP is stateless.</a:t>
            </a:r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787955"/>
            <a:ext cx="5549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319088" indent="-31908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</a:t>
            </a:r>
            <a: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bg-BG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19088" indent="-31908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response:</a:t>
            </a:r>
            <a:endParaRPr lang="bg-BG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6113" y="2140913"/>
            <a:ext cx="78867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/academy/about.aspx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www.example.com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4130166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Microsoft-HTTPAPI/2.0</a:t>
            </a: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774190" y="2941636"/>
            <a:ext cx="2430174" cy="1364913"/>
          </a:xfrm>
          <a:prstGeom prst="wedgeRoundRectCallout">
            <a:avLst>
              <a:gd name="adj1" fmla="val -176540"/>
              <a:gd name="adj2" fmla="val -230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43058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Request message sent by a client consists of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Request line – request method (GET, POST, HEAD, ...), resource URI, and protocol version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Request headers – additional parameters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Body – optional data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E.g. posted form data, files, etc.</a:t>
            </a:r>
          </a:p>
          <a:p>
            <a:pPr marL="319088" indent="-31908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endParaRPr lang="bg-BG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58035" y="5150272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22708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HTTP request methods: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Return the specified resource, run a program at the server, or just download file, …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2400" dirty="0"/>
              <a:t>Update a resource, provide input data for processing at the server, </a:t>
            </a:r>
            <a:r>
              <a:rPr lang="en-US" sz="2400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Return the meta-data associated with a resource (headers only)</a:t>
            </a: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9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  <a:endParaRPr lang="en-US" sz="36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7376" y="2482088"/>
            <a:ext cx="765968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/academy/winter-2009-2010.aspx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275263" y="2987389"/>
            <a:ext cx="3106737" cy="527804"/>
          </a:xfrm>
          <a:prstGeom prst="wedgeRoundRectCallout">
            <a:avLst>
              <a:gd name="adj1" fmla="val -65207"/>
              <a:gd name="adj2" fmla="val -6502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HTTP request line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334000" y="4972340"/>
            <a:ext cx="2379664" cy="527804"/>
          </a:xfrm>
          <a:prstGeom prst="wedgeRoundRectCallout">
            <a:avLst>
              <a:gd name="adj1" fmla="val -70569"/>
              <a:gd name="adj2" fmla="val -5293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HTTP headers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933789" y="5886740"/>
            <a:ext cx="4114800" cy="527804"/>
          </a:xfrm>
          <a:prstGeom prst="wedgeRoundRectCallout">
            <a:avLst>
              <a:gd name="adj1" fmla="val -71209"/>
              <a:gd name="adj2" fmla="val -134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request body is empty</a:t>
            </a:r>
          </a:p>
        </p:txBody>
      </p:sp>
    </p:spTree>
    <p:extLst>
      <p:ext uri="{BB962C8B-B14F-4D97-AF65-F5344CB8AC3E}">
        <p14:creationId xmlns:p14="http://schemas.microsoft.com/office/powerpoint/2010/main" val="23084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GET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conditional GET request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8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/>
              <a:t>Fetches the resource only if it has been changed at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Server replies with “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sz="2800" dirty="0"/>
              <a:t>” if the resource has not been changed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Or “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sz="2800" dirty="0"/>
              <a:t>” with the latest version otherwise</a:t>
            </a:r>
            <a:endParaRPr lang="bg-BG" sz="2800" dirty="0"/>
          </a:p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8663" y="2301189"/>
            <a:ext cx="7577138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/academy/join.aspx HTTP/1.1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www.example.com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2010 11:12:23 GMT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119608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POST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</a:t>
            </a:r>
            <a:endParaRPr lang="en-US" sz="36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8968" y="2387802"/>
            <a:ext cx="77724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LOGIN_PASS=top*secret!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695032" y="2921202"/>
            <a:ext cx="3106737" cy="527804"/>
          </a:xfrm>
          <a:prstGeom prst="wedgeRoundRectCallout">
            <a:avLst>
              <a:gd name="adj1" fmla="val -62127"/>
              <a:gd name="adj2" fmla="val -609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HTTP request line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43400" y="4418211"/>
            <a:ext cx="2379664" cy="527804"/>
          </a:xfrm>
          <a:prstGeom prst="wedgeRoundRectCallout">
            <a:avLst>
              <a:gd name="adj1" fmla="val -66548"/>
              <a:gd name="adj2" fmla="val -3279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HTTP headers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43219" y="5430206"/>
            <a:ext cx="3207327" cy="927914"/>
          </a:xfrm>
          <a:prstGeom prst="wedgeRoundRectCallout">
            <a:avLst>
              <a:gd name="adj1" fmla="val -68367"/>
              <a:gd name="adj2" fmla="val -2012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request body contains the submitted form data</a:t>
            </a:r>
          </a:p>
        </p:txBody>
      </p:sp>
    </p:spTree>
    <p:extLst>
      <p:ext uri="{BB962C8B-B14F-4D97-AF65-F5344CB8AC3E}">
        <p14:creationId xmlns:p14="http://schemas.microsoft.com/office/powerpoint/2010/main" val="262533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Concepts</a:t>
            </a:r>
            <a:br>
              <a:rPr lang="en-US" dirty="0" smtClean="0"/>
            </a:br>
            <a:r>
              <a:rPr lang="en-US" sz="2800" dirty="0"/>
              <a:t>TCP/IP, </a:t>
            </a:r>
            <a:r>
              <a:rPr lang="en-US" sz="2800" dirty="0" smtClean="0"/>
              <a:t>DNS, HTTP, Cookies</a:t>
            </a:r>
            <a:br>
              <a:rPr lang="en-US" sz="2800" dirty="0" smtClean="0"/>
            </a:br>
            <a:endParaRPr lang="en-US" sz="2800" dirty="0"/>
          </a:p>
          <a:p>
            <a:r>
              <a:rPr lang="en-US" dirty="0"/>
              <a:t>Infrastructure</a:t>
            </a:r>
            <a:br>
              <a:rPr lang="en-US" dirty="0"/>
            </a:br>
            <a:r>
              <a:rPr lang="en-US" sz="2800" dirty="0" smtClean="0"/>
              <a:t>Servers, Databases, Load Balancers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dirty="0"/>
              <a:t>Web </a:t>
            </a:r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sz="2800" dirty="0" smtClean="0"/>
              <a:t>Soap &amp; REST API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Response message sent by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Status line – protocol version, status code, status phrase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Response headers – provide meta data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Body – the contents of the response (the requested resource)</a:t>
            </a:r>
          </a:p>
          <a:p>
            <a:pPr marL="319088" indent="-31908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726" y="4821382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3943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6113" y="2384542"/>
            <a:ext cx="7742237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1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/img/logo.gif was not found on this server.&lt;P&gt;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876800" y="2205182"/>
            <a:ext cx="3352800" cy="527804"/>
          </a:xfrm>
          <a:prstGeom prst="wedgeRoundRectCallout">
            <a:avLst>
              <a:gd name="adj1" fmla="val -70502"/>
              <a:gd name="adj2" fmla="val 216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Response status line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609432" y="3268487"/>
            <a:ext cx="1887536" cy="939264"/>
          </a:xfrm>
          <a:prstGeom prst="wedgeRoundRectCallout">
            <a:avLst>
              <a:gd name="adj1" fmla="val -84651"/>
              <a:gd name="adj2" fmla="val -274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HTTP response headers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674587" y="4774172"/>
            <a:ext cx="3875400" cy="527804"/>
          </a:xfrm>
          <a:prstGeom prst="wedgeRoundRectCallout">
            <a:avLst>
              <a:gd name="adj1" fmla="val -58905"/>
              <a:gd name="adj2" fmla="val -4494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3350336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Content-Type and Disposition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The Content-Type header at the server specifies how the output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Examples:</a:t>
            </a:r>
          </a:p>
          <a:p>
            <a:endParaRPr lang="en-US" sz="32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46335" y="3975808"/>
            <a:ext cx="7742237" cy="3577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3936556" y="2865767"/>
            <a:ext cx="4517065" cy="953453"/>
          </a:xfrm>
          <a:prstGeom prst="wedgeRoundRectCallout">
            <a:avLst>
              <a:gd name="adj1" fmla="val -62263"/>
              <a:gd name="adj2" fmla="val 5394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48107" y="4591872"/>
            <a:ext cx="7742237" cy="884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510023" y="5649436"/>
            <a:ext cx="5943598" cy="953453"/>
          </a:xfrm>
          <a:prstGeom prst="wedgeRoundRectCallout">
            <a:avLst>
              <a:gd name="adj1" fmla="val -55211"/>
              <a:gd name="adj2" fmla="val -5423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0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6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1xx</a:t>
            </a:r>
            <a:r>
              <a:rPr lang="en-US" sz="2800" dirty="0"/>
              <a:t>: informational (e.g.,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sz="2800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2xx</a:t>
            </a:r>
            <a:r>
              <a:rPr lang="en-US" sz="2800" dirty="0"/>
              <a:t>: success (e.g.,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sz="2800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3xx</a:t>
            </a:r>
            <a:r>
              <a:rPr lang="en-US" sz="2800" dirty="0"/>
              <a:t>: redirection (e.g.,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sz="2800" dirty="0"/>
              <a:t>”, "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302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Found</a:t>
            </a:r>
            <a:r>
              <a:rPr lang="en-US" sz="2800" dirty="0" smtClean="0"/>
              <a:t>”,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301 Moved Permanent</a:t>
            </a:r>
            <a:r>
              <a:rPr lang="en-US" sz="2800" dirty="0" smtClean="0"/>
              <a:t>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4xx</a:t>
            </a:r>
            <a:r>
              <a:rPr lang="en-US" sz="2800" dirty="0"/>
              <a:t>: client error (e.g.,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800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5xx</a:t>
            </a:r>
            <a:r>
              <a:rPr lang="en-US" sz="2800" dirty="0"/>
              <a:t>: server error (e.g., “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503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Service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sz="2800" dirty="0"/>
              <a:t>”)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9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HTTP browser redirection example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  <a:spcBef>
                <a:spcPts val="4800"/>
              </a:spcBef>
            </a:pPr>
            <a:r>
              <a:rPr lang="en-US" sz="3200" dirty="0"/>
              <a:t>The HTTP response says the browser should request another URL:</a:t>
            </a:r>
          </a:p>
          <a:p>
            <a:endParaRPr lang="en-US" sz="36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82845" y="2911764"/>
            <a:ext cx="7577138" cy="1147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academy.telerik.com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82845" y="5633232"/>
            <a:ext cx="7577138" cy="884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http://www.telerik.com/academy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7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 stands for </a:t>
            </a:r>
            <a:r>
              <a:rPr lang="en-US" dirty="0" smtClean="0"/>
              <a:t>Hypertext Transfer </a:t>
            </a:r>
            <a:r>
              <a:rPr lang="en-US" dirty="0"/>
              <a:t>Protocol over Secure Socket Layer, or HTTP over SSL. </a:t>
            </a:r>
          </a:p>
          <a:p>
            <a:r>
              <a:rPr lang="en-US" dirty="0"/>
              <a:t>SSL acts like a sub layer under regular HTTP application layering </a:t>
            </a:r>
          </a:p>
          <a:p>
            <a:r>
              <a:rPr lang="en-US" dirty="0"/>
              <a:t>HTTPS encrypts an HTTP message prior to transmission and decrypts a message upon arrival.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1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 by default uses port 443 as opposed to the standard HTTP port of 80. </a:t>
            </a:r>
          </a:p>
          <a:p>
            <a:r>
              <a:rPr lang="en-US" dirty="0"/>
              <a:t>URL's beginning with HTTPS indicate that the connection between client and browser is encrypted using SSL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2800" dirty="0"/>
              <a:t>Cookies are small pieces of data stored by the client on behalf of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Included in all future HTTP requests to the server</a:t>
            </a:r>
          </a:p>
        </p:txBody>
      </p:sp>
      <p:pic>
        <p:nvPicPr>
          <p:cNvPr id="4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910013"/>
            <a:ext cx="1868488" cy="1773237"/>
          </a:xfrm>
          <a:prstGeom prst="rect">
            <a:avLst/>
          </a:prstGeom>
          <a:noFill/>
        </p:spPr>
      </p:pic>
      <p:pic>
        <p:nvPicPr>
          <p:cNvPr id="5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263" y="4186238"/>
            <a:ext cx="2497137" cy="1535112"/>
          </a:xfrm>
          <a:prstGeom prst="rect">
            <a:avLst/>
          </a:prstGeom>
          <a:noFill/>
        </p:spPr>
      </p:pic>
      <p:sp>
        <p:nvSpPr>
          <p:cNvPr id="6" name="Freeform 6"/>
          <p:cNvSpPr>
            <a:spLocks/>
          </p:cNvSpPr>
          <p:nvPr/>
        </p:nvSpPr>
        <p:spPr bwMode="auto">
          <a:xfrm>
            <a:off x="2652713" y="3284538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2690813" y="4781550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161876" y="3962400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2728912" y="5435600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396953" y="5318088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509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web browser is expected to be able to store at least 300 cookies of 4 kb each, and at least 20 cookies per server or domain. </a:t>
            </a:r>
          </a:p>
          <a:p>
            <a:endParaRPr lang="en-US" dirty="0"/>
          </a:p>
        </p:txBody>
      </p:sp>
      <p:pic>
        <p:nvPicPr>
          <p:cNvPr id="5" name="Picture 4" descr="Screen Shot 2014-09-12 at 14.0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3" y="3131395"/>
            <a:ext cx="8674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</a:t>
            </a:r>
            <a:r>
              <a:rPr lang="en-US" dirty="0"/>
              <a:t>HTTP Headers</a:t>
            </a:r>
          </a:p>
          <a:p>
            <a:r>
              <a:rPr lang="en-US" dirty="0" smtClean="0"/>
              <a:t>Type of Cookies</a:t>
            </a:r>
            <a:endParaRPr lang="en-US" dirty="0"/>
          </a:p>
          <a:p>
            <a:pPr lvl="1"/>
            <a:r>
              <a:rPr lang="en-US" dirty="0" smtClean="0"/>
              <a:t>Persistent </a:t>
            </a:r>
          </a:p>
          <a:p>
            <a:pPr lvl="1"/>
            <a:r>
              <a:rPr lang="en-US" dirty="0" smtClean="0"/>
              <a:t>Session</a:t>
            </a:r>
            <a:endParaRPr lang="en-US" dirty="0"/>
          </a:p>
          <a:p>
            <a:pPr lvl="1"/>
            <a:r>
              <a:rPr lang="en-US" dirty="0"/>
              <a:t>Secure Cookie</a:t>
            </a:r>
          </a:p>
          <a:p>
            <a:pPr lvl="1"/>
            <a:r>
              <a:rPr lang="en-US" dirty="0"/>
              <a:t>HTTP Only </a:t>
            </a:r>
            <a:r>
              <a:rPr lang="en-US" dirty="0" smtClean="0"/>
              <a:t>Cookie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Web Concepts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8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cookies work?</a:t>
            </a:r>
            <a:endParaRPr lang="en-US" dirty="0"/>
          </a:p>
        </p:txBody>
      </p:sp>
      <p:grpSp>
        <p:nvGrpSpPr>
          <p:cNvPr id="4" name="Group 5"/>
          <p:cNvGrpSpPr>
            <a:grpSpLocks noChangeAspect="1"/>
          </p:cNvGrpSpPr>
          <p:nvPr/>
        </p:nvGrpSpPr>
        <p:grpSpPr bwMode="auto">
          <a:xfrm>
            <a:off x="457200" y="1600200"/>
            <a:ext cx="8229600" cy="4525963"/>
            <a:chOff x="288" y="735"/>
            <a:chExt cx="5184" cy="2851"/>
          </a:xfrm>
        </p:grpSpPr>
        <p:sp>
          <p:nvSpPr>
            <p:cNvPr id="5" name="AutoShape 4"/>
            <p:cNvSpPr>
              <a:spLocks noChangeAspect="1" noChangeArrowheads="1" noTextEdit="1"/>
            </p:cNvSpPr>
            <p:nvPr/>
          </p:nvSpPr>
          <p:spPr bwMode="auto">
            <a:xfrm>
              <a:off x="288" y="735"/>
              <a:ext cx="5184" cy="2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9"/>
            <p:cNvSpPr txBox="1">
              <a:spLocks noChangeArrowheads="1"/>
            </p:cNvSpPr>
            <p:nvPr/>
          </p:nvSpPr>
          <p:spPr bwMode="auto">
            <a:xfrm>
              <a:off x="2880" y="1455"/>
              <a:ext cx="20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2) Response from Web server</a:t>
              </a:r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auto">
            <a:xfrm>
              <a:off x="2928" y="2856"/>
              <a:ext cx="20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3) 2</a:t>
              </a:r>
              <a:r>
                <a:rPr lang="en-US" baseline="30000"/>
                <a:t>nd</a:t>
              </a:r>
              <a:r>
                <a:rPr lang="en-US"/>
                <a:t> request from browser</a:t>
              </a:r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2832" y="888"/>
              <a:ext cx="18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1) Request from Browser</a:t>
              </a:r>
            </a:p>
          </p:txBody>
        </p:sp>
        <p:sp>
          <p:nvSpPr>
            <p:cNvPr id="9" name="Rectangle 21"/>
            <p:cNvSpPr>
              <a:spLocks noChangeArrowheads="1"/>
            </p:cNvSpPr>
            <p:nvPr/>
          </p:nvSpPr>
          <p:spPr bwMode="auto">
            <a:xfrm>
              <a:off x="816" y="927"/>
              <a:ext cx="1872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400">
                  <a:latin typeface="Verdana" charset="0"/>
                </a:rPr>
                <a:t>GET /index.html HTTP/1.1</a:t>
              </a:r>
              <a:br>
                <a:rPr lang="en-US" sz="1400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Host: bookmarks.rediff.com</a:t>
              </a: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816" y="1695"/>
              <a:ext cx="4512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400">
                  <a:latin typeface="Verdana" charset="0"/>
                </a:rPr>
                <a:t>HTTP/1.1 200 OK</a:t>
              </a:r>
              <a:br>
                <a:rPr lang="en-US" sz="1400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Content-type: text/html</a:t>
              </a:r>
              <a:br>
                <a:rPr lang="en-US" sz="1400">
                  <a:latin typeface="Verdana" charset="0"/>
                </a:rPr>
              </a:br>
              <a:r>
                <a:rPr lang="en-US" sz="1400" b="1">
                  <a:latin typeface="Verdana" charset="0"/>
                </a:rPr>
                <a:t>Set-Cookie: name=value; expires=date; path=/; domain=.rediff.com</a:t>
              </a:r>
              <a:r>
                <a:rPr lang="en-US"/>
                <a:t> </a:t>
              </a:r>
              <a:r>
                <a:rPr lang="en-US" sz="1400">
                  <a:latin typeface="Verdana" charset="0"/>
                </a:rPr>
                <a:t/>
              </a:r>
              <a:br>
                <a:rPr lang="en-US" sz="1400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 </a:t>
              </a:r>
              <a:br>
                <a:rPr lang="en-US" sz="1400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(content of page) </a:t>
              </a: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auto">
            <a:xfrm>
              <a:off x="816" y="2703"/>
              <a:ext cx="1872" cy="6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400">
                  <a:latin typeface="Verdana" charset="0"/>
                </a:rPr>
                <a:t>GET /popular/ HTTP/1.1</a:t>
              </a:r>
              <a:br>
                <a:rPr lang="en-US" sz="1400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Host: bookmarks.rediff.com</a:t>
              </a:r>
              <a:br>
                <a:rPr lang="en-US" sz="1400">
                  <a:latin typeface="Verdana" charset="0"/>
                </a:rPr>
              </a:br>
              <a:r>
                <a:rPr lang="en-US" sz="1400" b="1">
                  <a:latin typeface="Verdana" charset="0"/>
                </a:rPr>
                <a:t>Cookie: name=value</a:t>
              </a:r>
              <a:br>
                <a:rPr lang="en-US" sz="1400" b="1">
                  <a:latin typeface="Verdana" charset="0"/>
                </a:rPr>
              </a:br>
              <a:r>
                <a:rPr lang="en-US" sz="1400">
                  <a:latin typeface="Verdana" charset="0"/>
                </a:rPr>
                <a:t>Accept: */*</a:t>
              </a:r>
            </a:p>
          </p:txBody>
        </p:sp>
        <p:sp>
          <p:nvSpPr>
            <p:cNvPr id="12" name="AutoShape 26"/>
            <p:cNvSpPr>
              <a:spLocks noChangeArrowheads="1"/>
            </p:cNvSpPr>
            <p:nvPr/>
          </p:nvSpPr>
          <p:spPr bwMode="auto">
            <a:xfrm rot="1673837">
              <a:off x="2784" y="1167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27"/>
            <p:cNvSpPr>
              <a:spLocks noChangeArrowheads="1"/>
            </p:cNvSpPr>
            <p:nvPr/>
          </p:nvSpPr>
          <p:spPr bwMode="auto">
            <a:xfrm rot="8417119">
              <a:off x="2736" y="2607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3456" y="2511"/>
              <a:ext cx="18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/>
                <a:t>expires=Fri, 31-Dec-2027 23:59:59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4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Shopping </a:t>
            </a:r>
            <a:r>
              <a:rPr lang="en-US" dirty="0"/>
              <a:t>Cart</a:t>
            </a:r>
            <a:r>
              <a:rPr lang="en-US" dirty="0" smtClean="0"/>
              <a:t>, Authentication </a:t>
            </a:r>
            <a:endParaRPr lang="en-US" dirty="0"/>
          </a:p>
          <a:p>
            <a:r>
              <a:rPr lang="en-US" dirty="0" smtClean="0"/>
              <a:t>Personalization</a:t>
            </a:r>
          </a:p>
          <a:p>
            <a:pPr lvl="1"/>
            <a:r>
              <a:rPr lang="en-US" dirty="0" smtClean="0"/>
              <a:t>Remember </a:t>
            </a:r>
            <a:r>
              <a:rPr lang="en-US" dirty="0"/>
              <a:t>me, Preferences </a:t>
            </a:r>
          </a:p>
          <a:p>
            <a:r>
              <a:rPr lang="en-US" dirty="0"/>
              <a:t>Tracking &amp; </a:t>
            </a:r>
            <a:r>
              <a:rPr lang="en-US" dirty="0" smtClean="0"/>
              <a:t>Analytics</a:t>
            </a:r>
            <a:endParaRPr lang="en-US" dirty="0"/>
          </a:p>
          <a:p>
            <a:pPr lvl="1"/>
            <a:r>
              <a:rPr lang="en-US" dirty="0" smtClean="0"/>
              <a:t>Ads</a:t>
            </a:r>
            <a:r>
              <a:rPr lang="en-US" dirty="0"/>
              <a:t>, Browsing History, Analytics</a:t>
            </a:r>
            <a:r>
              <a:rPr lang="en-US" dirty="0" smtClean="0"/>
              <a:t>, Tracking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8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Web Services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7293" y="391098"/>
            <a:ext cx="4555212" cy="1143000"/>
          </a:xfrm>
        </p:spPr>
        <p:txBody>
          <a:bodyPr/>
          <a:lstStyle/>
          <a:p>
            <a:pPr algn="l"/>
            <a:r>
              <a:rPr lang="en-US" sz="9600" dirty="0" smtClean="0"/>
              <a:t>SOA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81" y="391098"/>
            <a:ext cx="4382419" cy="62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6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Web Services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dirty="0" smtClean="0"/>
              <a:t>SOAP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40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4"/>
            <a:ext cx="8229600" cy="1143000"/>
          </a:xfrm>
        </p:spPr>
        <p:txBody>
          <a:bodyPr/>
          <a:lstStyle/>
          <a:p>
            <a:r>
              <a:rPr lang="en-US" sz="4800" dirty="0" smtClean="0"/>
              <a:t>Service Oriented Architecture</a:t>
            </a:r>
            <a:endParaRPr lang="en-US" sz="4800" dirty="0"/>
          </a:p>
        </p:txBody>
      </p:sp>
      <p:pic>
        <p:nvPicPr>
          <p:cNvPr id="8" name="Picture 7" descr="soa_bd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1" y="1159164"/>
            <a:ext cx="6330225" cy="54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6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258"/>
            <a:ext cx="8229600" cy="831862"/>
          </a:xfrm>
        </p:spPr>
        <p:txBody>
          <a:bodyPr/>
          <a:lstStyle/>
          <a:p>
            <a:r>
              <a:rPr lang="en-US" sz="4800" dirty="0" smtClean="0"/>
              <a:t>XML Web Service</a:t>
            </a:r>
            <a:endParaRPr lang="en-US" sz="4800" dirty="0"/>
          </a:p>
        </p:txBody>
      </p:sp>
      <p:pic>
        <p:nvPicPr>
          <p:cNvPr id="3" name="Picture 2" descr="Screen Shot 2014-09-12 at 14.5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54" y="994120"/>
            <a:ext cx="7031145" cy="2981689"/>
          </a:xfrm>
          <a:prstGeom prst="rect">
            <a:avLst/>
          </a:prstGeom>
        </p:spPr>
      </p:pic>
      <p:pic>
        <p:nvPicPr>
          <p:cNvPr id="6" name="Picture 5" descr="Screen Shot 2014-09-12 at 14.55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54" y="4091671"/>
            <a:ext cx="7436846" cy="25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39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258"/>
            <a:ext cx="8229600" cy="831862"/>
          </a:xfrm>
        </p:spPr>
        <p:txBody>
          <a:bodyPr/>
          <a:lstStyle/>
          <a:p>
            <a:r>
              <a:rPr lang="en-US" sz="4800" dirty="0" smtClean="0"/>
              <a:t>SOAP Web Service</a:t>
            </a:r>
            <a:endParaRPr lang="en-US" sz="4800" dirty="0"/>
          </a:p>
        </p:txBody>
      </p:sp>
      <p:pic>
        <p:nvPicPr>
          <p:cNvPr id="4" name="Picture 3" descr="Screen Shot 2014-09-12 at 14.5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1" y="1106500"/>
            <a:ext cx="7567015" cy="2655093"/>
          </a:xfrm>
          <a:prstGeom prst="rect">
            <a:avLst/>
          </a:prstGeom>
        </p:spPr>
      </p:pic>
      <p:pic>
        <p:nvPicPr>
          <p:cNvPr id="5" name="Picture 4" descr="Screen Shot 2014-09-12 at 14.50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82" y="3914735"/>
            <a:ext cx="6611875" cy="28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1005" y="-141168"/>
            <a:ext cx="8229600" cy="1143000"/>
          </a:xfrm>
        </p:spPr>
        <p:txBody>
          <a:bodyPr/>
          <a:lstStyle/>
          <a:p>
            <a:r>
              <a:rPr lang="en-US" dirty="0" smtClean="0"/>
              <a:t>Web Services - SOA</a:t>
            </a:r>
            <a:endParaRPr lang="en-US" dirty="0"/>
          </a:p>
        </p:txBody>
      </p:sp>
      <p:pic>
        <p:nvPicPr>
          <p:cNvPr id="3" name="Picture 2" descr="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67" y="1109979"/>
            <a:ext cx="6350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68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- SOA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Standards: WS-*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10" y="2694953"/>
            <a:ext cx="7471166" cy="32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902"/>
            <a:ext cx="8229600" cy="1143000"/>
          </a:xfrm>
        </p:spPr>
        <p:txBody>
          <a:bodyPr/>
          <a:lstStyle/>
          <a:p>
            <a:r>
              <a:rPr lang="en-US" dirty="0" smtClean="0"/>
              <a:t>TCP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9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This model is a condensed version of the OSI model and only has four layers. It is considered as standard around internet.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81" y="2049286"/>
            <a:ext cx="6903626" cy="45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Web Services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dirty="0" smtClean="0"/>
              <a:t>REST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585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7293" y="391098"/>
            <a:ext cx="4555212" cy="1143000"/>
          </a:xfrm>
        </p:spPr>
        <p:txBody>
          <a:bodyPr/>
          <a:lstStyle/>
          <a:p>
            <a:pPr algn="l"/>
            <a:r>
              <a:rPr lang="en-US" sz="9600" dirty="0" smtClean="0"/>
              <a:t>REST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46" y="1881236"/>
            <a:ext cx="6740453" cy="45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 State Transfer</a:t>
            </a:r>
          </a:p>
          <a:p>
            <a:r>
              <a:rPr lang="en-US" dirty="0" smtClean="0"/>
              <a:t>Client-Server</a:t>
            </a:r>
          </a:p>
          <a:p>
            <a:r>
              <a:rPr lang="en-US" dirty="0" smtClean="0"/>
              <a:t>Stateless</a:t>
            </a:r>
          </a:p>
          <a:p>
            <a:r>
              <a:rPr lang="en-US" dirty="0" smtClean="0"/>
              <a:t>Cacheable</a:t>
            </a:r>
          </a:p>
          <a:p>
            <a:r>
              <a:rPr lang="en-US" dirty="0" smtClean="0"/>
              <a:t>Layered System</a:t>
            </a:r>
          </a:p>
          <a:p>
            <a:r>
              <a:rPr lang="en-US" dirty="0" smtClean="0"/>
              <a:t>Uniform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23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258"/>
            <a:ext cx="8229600" cy="831862"/>
          </a:xfrm>
        </p:spPr>
        <p:txBody>
          <a:bodyPr/>
          <a:lstStyle/>
          <a:p>
            <a:r>
              <a:rPr lang="en-US" sz="4800" dirty="0" smtClean="0"/>
              <a:t>REST (Web) Service</a:t>
            </a:r>
            <a:endParaRPr lang="en-US" sz="4800" dirty="0"/>
          </a:p>
        </p:txBody>
      </p:sp>
      <p:pic>
        <p:nvPicPr>
          <p:cNvPr id="5" name="Picture 4" descr="Screen Shot 2014-09-12 at 14.5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8" y="1472180"/>
            <a:ext cx="8801100" cy="1092200"/>
          </a:xfrm>
          <a:prstGeom prst="rect">
            <a:avLst/>
          </a:prstGeom>
        </p:spPr>
      </p:pic>
      <p:pic>
        <p:nvPicPr>
          <p:cNvPr id="7" name="Picture 6" descr="Screen Shot 2014-09-12 at 14.58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8" y="2857866"/>
            <a:ext cx="8724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25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http://www.acme.com/</a:t>
            </a:r>
            <a:r>
              <a:rPr lang="en-US" u="sng" dirty="0" smtClean="0"/>
              <a:t>products</a:t>
            </a:r>
            <a:endParaRPr lang="en-US" u="sng" dirty="0"/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5400" dirty="0" smtClean="0"/>
              <a:t> </a:t>
            </a:r>
            <a:r>
              <a:rPr lang="en-US" dirty="0"/>
              <a:t>to </a:t>
            </a:r>
            <a:r>
              <a:rPr lang="en-US" i="1" dirty="0"/>
              <a:t>retrieve </a:t>
            </a:r>
            <a:r>
              <a:rPr lang="en-US" dirty="0"/>
              <a:t>a list of </a:t>
            </a:r>
            <a:r>
              <a:rPr lang="en-US" dirty="0" smtClean="0"/>
              <a:t>products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i="1" dirty="0"/>
              <a:t>create </a:t>
            </a:r>
            <a:r>
              <a:rPr lang="en-US" dirty="0"/>
              <a:t>a new </a:t>
            </a:r>
            <a:r>
              <a:rPr lang="en-US" dirty="0" smtClean="0"/>
              <a:t>product</a:t>
            </a:r>
          </a:p>
          <a:p>
            <a:pPr lvl="1"/>
            <a:r>
              <a:rPr lang="en-US" dirty="0" smtClean="0"/>
              <a:t>Returns: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201 </a:t>
            </a:r>
            <a:r>
              <a:rPr lang="en-US" dirty="0"/>
              <a:t>Created</a:t>
            </a:r>
            <a:br>
              <a:rPr lang="en-US" dirty="0"/>
            </a:br>
            <a:r>
              <a:rPr lang="en-US" dirty="0" smtClean="0"/>
              <a:t>Location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www.acme.com</a:t>
            </a:r>
            <a:r>
              <a:rPr lang="en-US" sz="2800" dirty="0"/>
              <a:t>/products/1235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46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Item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http://www.acme.com/</a:t>
            </a:r>
            <a:r>
              <a:rPr lang="en-US" u="sng" dirty="0" smtClean="0"/>
              <a:t>products/1234</a:t>
            </a:r>
            <a:endParaRPr lang="en-US" u="sng" dirty="0"/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i="1" dirty="0" smtClean="0"/>
              <a:t>retrieve</a:t>
            </a:r>
            <a:endParaRPr lang="en-US" dirty="0" smtClean="0"/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PUT</a:t>
            </a:r>
            <a:r>
              <a:rPr lang="en-US" dirty="0" smtClean="0"/>
              <a:t> to </a:t>
            </a:r>
            <a:r>
              <a:rPr lang="en-US" i="1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product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DELETE</a:t>
            </a:r>
            <a:r>
              <a:rPr lang="en-US" dirty="0" smtClean="0"/>
              <a:t> to, you guessed it, delete</a:t>
            </a:r>
          </a:p>
          <a:p>
            <a:endParaRPr lang="en-US" dirty="0"/>
          </a:p>
          <a:p>
            <a:r>
              <a:rPr lang="en-US" sz="3600" dirty="0" smtClean="0"/>
              <a:t>Use HTTP status code to indicate result</a:t>
            </a:r>
            <a:endParaRPr lang="en-US" sz="3600" dirty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sz="2800" dirty="0" smtClean="0"/>
              <a:t>e.g</a:t>
            </a:r>
            <a:r>
              <a:rPr lang="en-US" sz="2800" dirty="0"/>
              <a:t>. HTTP/1.1 409 Conflict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70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RESTfull</a:t>
            </a:r>
            <a:r>
              <a:rPr lang="en-US" dirty="0" smtClean="0"/>
              <a:t> URL’s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104" y="1600200"/>
            <a:ext cx="8716568" cy="4525963"/>
          </a:xfrm>
        </p:spPr>
        <p:txBody>
          <a:bodyPr/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/tickets </a:t>
            </a:r>
            <a:r>
              <a:rPr lang="en-US" sz="2400" dirty="0" smtClean="0"/>
              <a:t>– Retrieve a list of tickets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/tickets/12 </a:t>
            </a:r>
            <a:r>
              <a:rPr lang="en-US" sz="2400" dirty="0" smtClean="0"/>
              <a:t>– Retrieves a ticket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POST /tickets </a:t>
            </a:r>
            <a:r>
              <a:rPr lang="en-US" sz="2400" dirty="0" smtClean="0"/>
              <a:t>– Creates a new ticket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PUT /tickets/12 </a:t>
            </a:r>
            <a:r>
              <a:rPr lang="en-US" sz="2400" dirty="0"/>
              <a:t>–</a:t>
            </a:r>
            <a:r>
              <a:rPr lang="en-US" dirty="0" smtClean="0"/>
              <a:t> </a:t>
            </a:r>
            <a:r>
              <a:rPr lang="en-US" sz="2400" dirty="0"/>
              <a:t>Update ticket #12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PATCH /tickets/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12 </a:t>
            </a:r>
            <a:r>
              <a:rPr lang="en-US" sz="2400" dirty="0" smtClean="0"/>
              <a:t>–</a:t>
            </a:r>
            <a:r>
              <a:rPr lang="en-US" dirty="0" smtClean="0"/>
              <a:t> </a:t>
            </a:r>
            <a:r>
              <a:rPr lang="en-US" sz="2400" dirty="0"/>
              <a:t>Partially updates ticket #12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DELETE /tickets/12 </a:t>
            </a:r>
            <a:r>
              <a:rPr lang="en-US" sz="2400" dirty="0"/>
              <a:t>– Deletes ticket #12</a:t>
            </a:r>
          </a:p>
        </p:txBody>
      </p:sp>
    </p:spTree>
    <p:extLst>
      <p:ext uri="{BB962C8B-B14F-4D97-AF65-F5344CB8AC3E}">
        <p14:creationId xmlns:p14="http://schemas.microsoft.com/office/powerpoint/2010/main" val="2290946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How to deal with relations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/tickets/12/messages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Retrieves list of messages for ticket #12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/tickets/12/messages/5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 smtClean="0"/>
              <a:t>Retrieves message #5 for ticket #12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POST /tickets/12/messages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Creates a new message in ticket #12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8305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What about actions that don’t fit into the world of CRUD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Restructure the action to appear like a field. </a:t>
            </a:r>
            <a:r>
              <a:rPr lang="en-US" sz="2400" dirty="0"/>
              <a:t>For example</a:t>
            </a:r>
            <a:r>
              <a:rPr lang="en-US" sz="2400" dirty="0" smtClean="0"/>
              <a:t>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activated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smtClean="0"/>
              <a:t>field</a:t>
            </a:r>
            <a:endParaRPr lang="en-US" sz="3200" dirty="0" smtClean="0"/>
          </a:p>
          <a:p>
            <a:r>
              <a:rPr lang="en-US" sz="2800" dirty="0" smtClean="0"/>
              <a:t>Treat it like a sub-resource with </a:t>
            </a:r>
            <a:r>
              <a:rPr lang="en-US" sz="2800" dirty="0" err="1" smtClean="0"/>
              <a:t>RESTfull</a:t>
            </a:r>
            <a:r>
              <a:rPr lang="en-US" sz="2800" dirty="0" smtClean="0"/>
              <a:t> principles. </a:t>
            </a:r>
            <a:r>
              <a:rPr lang="en-US" sz="2000" dirty="0" smtClean="0"/>
              <a:t>For example, </a:t>
            </a:r>
            <a:r>
              <a:rPr lang="en-US" sz="2000" dirty="0" err="1" smtClean="0"/>
              <a:t>GitHub’s</a:t>
            </a:r>
            <a:r>
              <a:rPr lang="en-US" sz="2000" dirty="0" smtClean="0"/>
              <a:t> API lets you star a </a:t>
            </a:r>
            <a:r>
              <a:rPr lang="en-US" sz="2000" dirty="0" err="1" smtClean="0"/>
              <a:t>git</a:t>
            </a:r>
            <a:r>
              <a:rPr lang="en-US" sz="2000" dirty="0" smtClean="0"/>
              <a:t>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PUT /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gists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/:id/star </a:t>
            </a:r>
            <a:r>
              <a:rPr lang="en-US" sz="2000" dirty="0" smtClean="0"/>
              <a:t>and </a:t>
            </a:r>
            <a:r>
              <a:rPr lang="en-US" sz="2000" dirty="0" err="1" smtClean="0"/>
              <a:t>unstar</a:t>
            </a:r>
            <a:r>
              <a:rPr lang="en-US" sz="2000" dirty="0" smtClean="0"/>
              <a:t>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DELETE /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gists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/:id/star</a:t>
            </a:r>
          </a:p>
          <a:p>
            <a:r>
              <a:rPr lang="en-US" sz="2800" dirty="0"/>
              <a:t>If there is no way to map the action to a sensible </a:t>
            </a:r>
            <a:r>
              <a:rPr lang="en-US" sz="2800" dirty="0" err="1"/>
              <a:t>RESTfull</a:t>
            </a:r>
            <a:r>
              <a:rPr lang="en-US" sz="2800" dirty="0"/>
              <a:t> structure, don’t use it</a:t>
            </a:r>
            <a:r>
              <a:rPr lang="en-US" sz="2800" dirty="0" smtClean="0"/>
              <a:t>. For example: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/search</a:t>
            </a:r>
          </a:p>
        </p:txBody>
      </p:sp>
    </p:spTree>
    <p:extLst>
      <p:ext uri="{BB962C8B-B14F-4D97-AF65-F5344CB8AC3E}">
        <p14:creationId xmlns:p14="http://schemas.microsoft.com/office/powerpoint/2010/main" val="1105522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URL’s</a:t>
            </a:r>
            <a:endParaRPr lang="en-US" dirty="0"/>
          </a:p>
        </p:txBody>
      </p:sp>
      <p:pic>
        <p:nvPicPr>
          <p:cNvPr id="3" name="Picture 2" descr="Screen Shot 2014-09-12 at 15.0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" y="1766016"/>
            <a:ext cx="8635598" cy="47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6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IPv4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67" y="1755514"/>
            <a:ext cx="6064740" cy="3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opinions:</a:t>
            </a:r>
            <a:br>
              <a:rPr lang="en-US" dirty="0"/>
            </a:br>
            <a:r>
              <a:rPr lang="en-US" sz="2400" dirty="0">
                <a:hlinkClick r:id="rId2"/>
              </a:rPr>
              <a:t>http://stackoverflow.com/questions/389169/best-practices-for-api-</a:t>
            </a:r>
            <a:r>
              <a:rPr lang="en-US" sz="2400" dirty="0" smtClean="0">
                <a:hlinkClick r:id="rId2"/>
              </a:rPr>
              <a:t>versioning</a:t>
            </a:r>
            <a:endParaRPr lang="en-US" sz="2400" dirty="0" smtClean="0"/>
          </a:p>
          <a:p>
            <a:r>
              <a:rPr lang="en-US" dirty="0" smtClean="0"/>
              <a:t>Major version in URL</a:t>
            </a:r>
            <a:br>
              <a:rPr lang="en-US" dirty="0" smtClean="0"/>
            </a:br>
            <a:r>
              <a:rPr lang="en-US" dirty="0" smtClean="0"/>
              <a:t>e.g.  GET /v1/tickets</a:t>
            </a:r>
          </a:p>
          <a:p>
            <a:r>
              <a:rPr lang="en-US" dirty="0" smtClean="0"/>
              <a:t>Be backwards</a:t>
            </a:r>
            <a:r>
              <a:rPr lang="en-US" dirty="0"/>
              <a:t>-compatible</a:t>
            </a:r>
            <a:br>
              <a:rPr lang="en-US" dirty="0"/>
            </a:br>
            <a:r>
              <a:rPr lang="en-US" sz="2400" dirty="0">
                <a:hlinkClick r:id="rId3"/>
              </a:rPr>
              <a:t>https://stripe.com/docs/upgrades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Result filtering, sorting &amp; searching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Filtering: </a:t>
            </a:r>
            <a:br>
              <a:rPr lang="en-US" sz="3200" dirty="0" smtClean="0"/>
            </a:br>
            <a:r>
              <a:rPr lang="en-US" sz="3200" dirty="0" smtClean="0"/>
              <a:t> 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tickets?state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=open</a:t>
            </a:r>
          </a:p>
          <a:p>
            <a:r>
              <a:rPr lang="en-US" sz="3200" dirty="0" smtClean="0"/>
              <a:t>Sorting:</a:t>
            </a:r>
            <a:br>
              <a:rPr lang="en-US" sz="3200" dirty="0" smtClean="0"/>
            </a:br>
            <a:r>
              <a:rPr lang="en-US" sz="3200" dirty="0" smtClean="0"/>
              <a:t> 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tickets?sort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=-priority</a:t>
            </a:r>
          </a:p>
          <a:p>
            <a:r>
              <a:rPr lang="en-US" sz="3200" dirty="0" smtClean="0"/>
              <a:t>Searching:  </a:t>
            </a:r>
            <a:br>
              <a:rPr lang="en-US" sz="3200" dirty="0" smtClean="0"/>
            </a:br>
            <a:r>
              <a:rPr lang="en-US" sz="3200" dirty="0" smtClean="0"/>
              <a:t> 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tickets?q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return&amp;state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=open</a:t>
            </a:r>
          </a:p>
          <a:p>
            <a:r>
              <a:rPr lang="en-US" sz="3200" dirty="0" smtClean="0"/>
              <a:t>Aliases:</a:t>
            </a:r>
            <a:br>
              <a:rPr lang="en-US" sz="3200" dirty="0" smtClean="0"/>
            </a:br>
            <a:r>
              <a:rPr lang="en-US" sz="3200" dirty="0" smtClean="0"/>
              <a:t> 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GET /tickets/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recently_closed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41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use cookies or sessions</a:t>
            </a:r>
          </a:p>
          <a:p>
            <a:r>
              <a:rPr lang="en-US" dirty="0" smtClean="0"/>
              <a:t>Always use HTTPS</a:t>
            </a:r>
          </a:p>
          <a:p>
            <a:r>
              <a:rPr lang="en-US" dirty="0" smtClean="0"/>
              <a:t>Authorization header</a:t>
            </a:r>
          </a:p>
          <a:p>
            <a:pPr lvl="1"/>
            <a:r>
              <a:rPr lang="en-US" dirty="0" smtClean="0"/>
              <a:t>Basic HTTP Auth.</a:t>
            </a:r>
          </a:p>
          <a:p>
            <a:pPr lvl="1"/>
            <a:r>
              <a:rPr lang="en-US" dirty="0" smtClean="0"/>
              <a:t>OAuth2 : Bearer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ETag</a:t>
            </a:r>
          </a:p>
          <a:p>
            <a:pPr lvl="1"/>
            <a:r>
              <a:rPr lang="en-US" sz="3200" dirty="0" smtClean="0"/>
              <a:t>ETag containing a hash or checksum of the representation.  </a:t>
            </a:r>
          </a:p>
          <a:p>
            <a:pPr lvl="1"/>
            <a:r>
              <a:rPr lang="en-US" sz="3200" dirty="0" smtClean="0"/>
              <a:t>If-None-Match header</a:t>
            </a:r>
          </a:p>
          <a:p>
            <a:r>
              <a:rPr lang="en-US" sz="3600" dirty="0" smtClean="0"/>
              <a:t>Last-Modified</a:t>
            </a:r>
          </a:p>
          <a:p>
            <a:pPr lvl="1"/>
            <a:r>
              <a:rPr lang="en-US" sz="3200" dirty="0" smtClean="0"/>
              <a:t>Works like ETag, excepts that is uses timestamps</a:t>
            </a:r>
          </a:p>
          <a:p>
            <a:pPr lvl="1"/>
            <a:r>
              <a:rPr lang="en-US" sz="3200" dirty="0" smtClean="0"/>
              <a:t>If-Modified-Since header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58899" y="6428908"/>
            <a:ext cx="832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http://www.w3.org/2005/MWI/BPWG/techs/</a:t>
            </a:r>
            <a:r>
              <a:rPr lang="en-US" dirty="0" err="1">
                <a:hlinkClick r:id="rId2"/>
              </a:rPr>
              <a:t>CachingWithETag.html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200 OK</a:t>
            </a:r>
            <a:br>
              <a:rPr lang="en-US" sz="3200" dirty="0"/>
            </a:br>
            <a:r>
              <a:rPr lang="en-US" sz="2000" dirty="0"/>
              <a:t>Response to a successful GET, PUT, PATCH or DELETE</a:t>
            </a:r>
            <a:endParaRPr lang="en-US" sz="2000" dirty="0" smtClean="0"/>
          </a:p>
          <a:p>
            <a:r>
              <a:rPr lang="en-US" sz="3200" dirty="0"/>
              <a:t>201 Created</a:t>
            </a:r>
            <a:br>
              <a:rPr lang="en-US" sz="3200" dirty="0"/>
            </a:br>
            <a:r>
              <a:rPr lang="en-US" sz="2000" dirty="0"/>
              <a:t>Response to a POST that results in a creation</a:t>
            </a:r>
          </a:p>
          <a:p>
            <a:r>
              <a:rPr lang="en-US" sz="3200" dirty="0" smtClean="0"/>
              <a:t>204 </a:t>
            </a:r>
            <a:r>
              <a:rPr lang="en-US" sz="3200" dirty="0"/>
              <a:t>No Content</a:t>
            </a:r>
            <a:br>
              <a:rPr lang="en-US" sz="3200" dirty="0"/>
            </a:br>
            <a:r>
              <a:rPr lang="en-US" sz="1800" dirty="0"/>
              <a:t>Response to a successful request that won't be returning a body (like a DELETE request)</a:t>
            </a:r>
            <a:endParaRPr lang="en-US" sz="1800" dirty="0" smtClean="0"/>
          </a:p>
          <a:p>
            <a:r>
              <a:rPr lang="en-US" sz="3200" dirty="0" smtClean="0"/>
              <a:t>304 </a:t>
            </a:r>
            <a:r>
              <a:rPr lang="en-US" sz="3200" dirty="0"/>
              <a:t>Not Modified</a:t>
            </a:r>
            <a:br>
              <a:rPr lang="en-US" sz="3200" dirty="0"/>
            </a:br>
            <a:r>
              <a:rPr lang="en-US" sz="1800" dirty="0"/>
              <a:t>Used when HTTP caching headers are in play</a:t>
            </a:r>
          </a:p>
          <a:p>
            <a:r>
              <a:rPr lang="en-US" sz="3200" dirty="0" smtClean="0"/>
              <a:t>400 Bad Request</a:t>
            </a:r>
            <a:br>
              <a:rPr lang="en-US" sz="3200" dirty="0" smtClean="0"/>
            </a:br>
            <a:r>
              <a:rPr lang="en-US" sz="1800" dirty="0" smtClean="0"/>
              <a:t>The </a:t>
            </a:r>
            <a:r>
              <a:rPr lang="en-US" sz="1800" dirty="0"/>
              <a:t>request is malformed, such as if the body does not parse or input </a:t>
            </a:r>
            <a:r>
              <a:rPr lang="en-US" sz="1800" dirty="0" smtClean="0"/>
              <a:t>validation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55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401 Unauthorized</a:t>
            </a:r>
            <a:br>
              <a:rPr lang="en-US" sz="3600" dirty="0"/>
            </a:br>
            <a:r>
              <a:rPr lang="en-US" sz="2000" dirty="0"/>
              <a:t>When no or invalid authentication details are provided</a:t>
            </a:r>
          </a:p>
          <a:p>
            <a:r>
              <a:rPr lang="en-US" sz="3600" dirty="0"/>
              <a:t>403 Forbidden</a:t>
            </a:r>
            <a:br>
              <a:rPr lang="en-US" sz="3600" dirty="0"/>
            </a:br>
            <a:r>
              <a:rPr lang="en-US" sz="1800" dirty="0"/>
              <a:t>When authentication succeeded but authenticated user doesn't have access to the </a:t>
            </a:r>
            <a:r>
              <a:rPr lang="en-US" sz="1800" dirty="0" smtClean="0"/>
              <a:t>resource</a:t>
            </a:r>
            <a:endParaRPr lang="en-US" sz="3600" dirty="0" smtClean="0"/>
          </a:p>
          <a:p>
            <a:r>
              <a:rPr lang="en-US" sz="3600" dirty="0" smtClean="0"/>
              <a:t>404 </a:t>
            </a:r>
            <a:r>
              <a:rPr lang="en-US" sz="3600" dirty="0"/>
              <a:t>Not found</a:t>
            </a:r>
            <a:br>
              <a:rPr lang="en-US" sz="3600" dirty="0"/>
            </a:br>
            <a:r>
              <a:rPr lang="en-US" sz="1800" dirty="0"/>
              <a:t>When a non-existent resource is requested</a:t>
            </a:r>
          </a:p>
          <a:p>
            <a:r>
              <a:rPr lang="en-US" sz="3600" dirty="0" smtClean="0"/>
              <a:t>405 Method </a:t>
            </a:r>
            <a:r>
              <a:rPr lang="en-US" sz="3600" dirty="0"/>
              <a:t>Not Allowed</a:t>
            </a:r>
            <a:br>
              <a:rPr lang="en-US" sz="3600" dirty="0"/>
            </a:br>
            <a:r>
              <a:rPr lang="en-US" sz="1800" dirty="0"/>
              <a:t>When an HTTP method is being requested that isn't allowed</a:t>
            </a:r>
          </a:p>
          <a:p>
            <a:r>
              <a:rPr lang="en-US" sz="3600" dirty="0" smtClean="0"/>
              <a:t>422 </a:t>
            </a:r>
            <a:r>
              <a:rPr lang="en-US" sz="3600" dirty="0"/>
              <a:t>Unprocessed Entity</a:t>
            </a:r>
            <a:br>
              <a:rPr lang="en-US" sz="3600" dirty="0"/>
            </a:br>
            <a:r>
              <a:rPr lang="en-US" sz="1800" dirty="0"/>
              <a:t>Used for </a:t>
            </a:r>
            <a:r>
              <a:rPr lang="en-US" sz="1800" dirty="0" smtClean="0"/>
              <a:t>business validation </a:t>
            </a:r>
            <a:r>
              <a:rPr lang="en-US" sz="1800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15105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Try to provide consumable JSON errors</a:t>
            </a: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Validation errors for PUT,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PATCH </a:t>
            </a:r>
            <a:r>
              <a:rPr lang="en-US" sz="2800" dirty="0"/>
              <a:t>and POST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requests </a:t>
            </a:r>
            <a:r>
              <a:rPr lang="en-US" sz="2800" dirty="0"/>
              <a:t>will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need </a:t>
            </a:r>
            <a:r>
              <a:rPr lang="en-US" sz="2800" dirty="0"/>
              <a:t>a field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breakdown</a:t>
            </a:r>
            <a:endParaRPr lang="en-US" sz="2800" dirty="0"/>
          </a:p>
        </p:txBody>
      </p:sp>
      <p:pic>
        <p:nvPicPr>
          <p:cNvPr id="5" name="Picture 4" descr="Screen Shot 2014-12-08 at 11.4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19" y="2184793"/>
            <a:ext cx="5034800" cy="999346"/>
          </a:xfrm>
          <a:prstGeom prst="rect">
            <a:avLst/>
          </a:prstGeom>
        </p:spPr>
      </p:pic>
      <p:pic>
        <p:nvPicPr>
          <p:cNvPr id="6" name="Picture 5" descr="Screen Shot 2014-12-08 at 11.49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14" y="3674232"/>
            <a:ext cx="5598417" cy="29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Web Services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dirty="0" err="1" smtClean="0"/>
              <a:t>GraphQL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5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GraphQL</a:t>
            </a:r>
            <a:endParaRPr lang="en-US" sz="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180"/>
            <a:ext cx="9144000" cy="4848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3411" y="1247371"/>
            <a:ext cx="4152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future of </a:t>
            </a:r>
            <a:r>
              <a:rPr lang="en-US" sz="3200" smtClean="0"/>
              <a:t>REST API’s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7375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IPv6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4-09-11 at 17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0" y="1770933"/>
            <a:ext cx="6618444" cy="3926347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37717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Domain Name System (DNS)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010400" y="2057400"/>
            <a:ext cx="1143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1219200" y="1981200"/>
            <a:ext cx="2057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Name Server</a:t>
            </a:r>
          </a:p>
        </p:txBody>
      </p:sp>
      <p:sp>
        <p:nvSpPr>
          <p:cNvPr id="6" name="AutoShape 18"/>
          <p:cNvSpPr>
            <a:spLocks noChangeArrowheads="1"/>
          </p:cNvSpPr>
          <p:nvPr/>
        </p:nvSpPr>
        <p:spPr bwMode="auto">
          <a:xfrm>
            <a:off x="3962400" y="2743200"/>
            <a:ext cx="2438400" cy="1676400"/>
          </a:xfrm>
          <a:prstGeom prst="cloudCallout">
            <a:avLst>
              <a:gd name="adj1" fmla="val 436394"/>
              <a:gd name="adj2" fmla="val -20444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Internet</a:t>
            </a: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1219200" y="4800600"/>
            <a:ext cx="2057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Web Server</a:t>
            </a: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 flipH="1">
            <a:off x="5257800" y="2286000"/>
            <a:ext cx="1752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 flipH="1" flipV="1">
            <a:off x="3276600" y="25146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6"/>
          <p:cNvSpPr>
            <a:spLocks noChangeShapeType="1"/>
          </p:cNvSpPr>
          <p:nvPr/>
        </p:nvSpPr>
        <p:spPr bwMode="auto">
          <a:xfrm>
            <a:off x="3276600" y="28194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 flipV="1">
            <a:off x="5257800" y="2514600"/>
            <a:ext cx="1752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 flipH="1">
            <a:off x="3276600" y="2590800"/>
            <a:ext cx="3962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 flipV="1">
            <a:off x="3276600" y="2590800"/>
            <a:ext cx="44958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1143000" y="5715000"/>
            <a:ext cx="220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IIS, Apache, Lighttpd etc.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1141413" y="2895600"/>
            <a:ext cx="162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BIND, PowerDNS, djbdns</a:t>
            </a:r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3505200" y="54244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HTTP Response</a:t>
            </a: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505200" y="1905000"/>
            <a:ext cx="1479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DNS Lookup</a:t>
            </a: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3505200" y="5738813"/>
            <a:ext cx="2535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Verdana" charset="0"/>
              </a:rPr>
              <a:t>http://bookmarks.rediff.com/recent/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3529013" y="2233613"/>
            <a:ext cx="2825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Verdana" charset="0"/>
              </a:rPr>
              <a:t>bookmarks.rediff.com =&gt; 210.210.93.86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1452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29013" y="298055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29013" y="4419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70802" y="47889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Port Numbers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 port is an endpoint to a logical connection and the way a client program specifies a specific server program on a computer in a network 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Screen Shot 2014-09-11 at 17.1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0" y="3338902"/>
            <a:ext cx="6235962" cy="33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URL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Resource Locator (URL)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sz="3000" dirty="0"/>
              <a:t>It is just a formatted string, consisting of: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with the server (e.g.,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, ...)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Name of the server or IP address + optional port (e.g.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mail.bg:8080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Path and name of the resource (e.g.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Parameters (optional, e.g.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?id=27&amp;lang=en</a:t>
            </a:r>
            <a:r>
              <a:rPr lang="en-US" sz="2800" dirty="0"/>
              <a:t>)</a:t>
            </a:r>
          </a:p>
          <a:p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65645" y="2409855"/>
            <a:ext cx="76184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http://www.euri.com/about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728</TotalTime>
  <Words>1544</Words>
  <Application>Microsoft Macintosh PowerPoint</Application>
  <PresentationFormat>On-screen Show (4:3)</PresentationFormat>
  <Paragraphs>334</Paragraphs>
  <Slides>58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Verdana</vt:lpstr>
      <vt:lpstr>Wingdings 2</vt:lpstr>
      <vt:lpstr>Black</vt:lpstr>
      <vt:lpstr>Web Fundamentals</vt:lpstr>
      <vt:lpstr>Agenda</vt:lpstr>
      <vt:lpstr>Web Concepts</vt:lpstr>
      <vt:lpstr>TCP Model</vt:lpstr>
      <vt:lpstr>IP Address</vt:lpstr>
      <vt:lpstr>IP Address</vt:lpstr>
      <vt:lpstr>Domain Name System (DNS)</vt:lpstr>
      <vt:lpstr>Port Numbers</vt:lpstr>
      <vt:lpstr>URL</vt:lpstr>
      <vt:lpstr>URL</vt:lpstr>
      <vt:lpstr>URL</vt:lpstr>
      <vt:lpstr>HTTP protocol</vt:lpstr>
      <vt:lpstr>HTTP</vt:lpstr>
      <vt:lpstr>HTTP</vt:lpstr>
      <vt:lpstr>HTTP Request</vt:lpstr>
      <vt:lpstr>HTTP Request Methods</vt:lpstr>
      <vt:lpstr>HTTP GET Request</vt:lpstr>
      <vt:lpstr>HTTP GET Request</vt:lpstr>
      <vt:lpstr>HTTP POST Request</vt:lpstr>
      <vt:lpstr>HTTP Response</vt:lpstr>
      <vt:lpstr>HTTP Response</vt:lpstr>
      <vt:lpstr>Content-Type and Disposition</vt:lpstr>
      <vt:lpstr>HTTP Response Codes</vt:lpstr>
      <vt:lpstr>Browser Redirection</vt:lpstr>
      <vt:lpstr>HTTPS</vt:lpstr>
      <vt:lpstr>HTTPS</vt:lpstr>
      <vt:lpstr>Cookies</vt:lpstr>
      <vt:lpstr>Cookie Content</vt:lpstr>
      <vt:lpstr>Cookies</vt:lpstr>
      <vt:lpstr>How cookies work?</vt:lpstr>
      <vt:lpstr>Use of Cookies</vt:lpstr>
      <vt:lpstr>Web Services</vt:lpstr>
      <vt:lpstr>SOA</vt:lpstr>
      <vt:lpstr>Web Services</vt:lpstr>
      <vt:lpstr>Service Oriented Architecture</vt:lpstr>
      <vt:lpstr>XML Web Service</vt:lpstr>
      <vt:lpstr>SOAP Web Service</vt:lpstr>
      <vt:lpstr>Web Services - SOA</vt:lpstr>
      <vt:lpstr>Web Services - SOA</vt:lpstr>
      <vt:lpstr>Web Services</vt:lpstr>
      <vt:lpstr>REST</vt:lpstr>
      <vt:lpstr>REST Services</vt:lpstr>
      <vt:lpstr>REST (Web) Service</vt:lpstr>
      <vt:lpstr>REST Operations</vt:lpstr>
      <vt:lpstr>REST Item Operations</vt:lpstr>
      <vt:lpstr>Use RESTfull URL’s</vt:lpstr>
      <vt:lpstr>How to deal with relations</vt:lpstr>
      <vt:lpstr>What about actions that don’t fit into the world of CRUD</vt:lpstr>
      <vt:lpstr>BAD URL’s</vt:lpstr>
      <vt:lpstr>API Versioning</vt:lpstr>
      <vt:lpstr>Result filtering, sorting &amp; searching</vt:lpstr>
      <vt:lpstr>Authentication</vt:lpstr>
      <vt:lpstr>Caching</vt:lpstr>
      <vt:lpstr>HTTP status codes</vt:lpstr>
      <vt:lpstr>HTTP status codes</vt:lpstr>
      <vt:lpstr>Errors</vt:lpstr>
      <vt:lpstr>Web Services</vt:lpstr>
      <vt:lpstr>GraphQL</vt:lpstr>
    </vt:vector>
  </TitlesOfParts>
  <Company>Euricom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</dc:title>
  <dc:creator>Peter Cosemans</dc:creator>
  <cp:lastModifiedBy>Peter Cosemans</cp:lastModifiedBy>
  <cp:revision>71</cp:revision>
  <dcterms:created xsi:type="dcterms:W3CDTF">2014-09-11T14:00:36Z</dcterms:created>
  <dcterms:modified xsi:type="dcterms:W3CDTF">2017-06-28T15:35:42Z</dcterms:modified>
</cp:coreProperties>
</file>